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Lobster"/>
      <p:regular r:id="rId33"/>
    </p:embeddedFont>
    <p:embeddedFont>
      <p:font typeface="Pacifico"/>
      <p:regular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Average"/>
      <p:regular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  <p15:guide id="4" pos="25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8"/>
        <p:guide pos="2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7.xml"/><Relationship Id="rId34" Type="http://schemas.openxmlformats.org/officeDocument/2006/relationships/font" Target="fonts/Pacifico-regular.fntdata"/><Relationship Id="rId15" Type="http://schemas.openxmlformats.org/officeDocument/2006/relationships/slide" Target="slides/slide10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c14e5261_0_18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c14e5261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c14e5261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c14e5261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c14e5261_0_18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cc14e5261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cc14e5261_0_29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cc14e5261_0_2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cc14e5261_0_26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cc14e5261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cc14e5261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cc14e526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06080cb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06080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c14e5261_3_16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c14e5261_3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06080cb4_1_5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06080cb4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06080cb4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06080c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c14e5261_0_17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c14e5261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c14e5261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c14e5261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10" Type="http://schemas.openxmlformats.org/officeDocument/2006/relationships/image" Target="../media/image16.jpg"/><Relationship Id="rId9" Type="http://schemas.openxmlformats.org/officeDocument/2006/relationships/image" Target="../media/image19.jpg"/><Relationship Id="rId5" Type="http://schemas.openxmlformats.org/officeDocument/2006/relationships/image" Target="../media/image12.jpg"/><Relationship Id="rId6" Type="http://schemas.openxmlformats.org/officeDocument/2006/relationships/image" Target="../media/image18.jpg"/><Relationship Id="rId7" Type="http://schemas.openxmlformats.org/officeDocument/2006/relationships/image" Target="../media/image13.jpg"/><Relationship Id="rId8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20100" y="462000"/>
            <a:ext cx="4127100" cy="26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Digitalization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 Certificate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534700" y="3729250"/>
            <a:ext cx="269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8, 2019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75" y="0"/>
            <a:ext cx="4625100" cy="5098200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Draft: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2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91" name="Google Shape;191;p2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2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Bootstrap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2"/>
          <p:cNvSpPr txBox="1"/>
          <p:nvPr>
            <p:ph idx="4294967295" type="body"/>
          </p:nvPr>
        </p:nvSpPr>
        <p:spPr>
          <a:xfrm>
            <a:off x="508325" y="1850300"/>
            <a:ext cx="26289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make the website</a:t>
            </a:r>
            <a:r>
              <a:rPr lang="en" sz="1400"/>
              <a:t> a</a:t>
            </a:r>
            <a:r>
              <a:rPr lang="en" sz="1400"/>
              <a:t>ttractive,</a:t>
            </a:r>
            <a:r>
              <a:rPr lang="en" sz="1400"/>
              <a:t>bootstrap</a:t>
            </a:r>
            <a:r>
              <a:rPr lang="en" sz="1400"/>
              <a:t> instead of CSS was used.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code links the jsp file to the bootstrap and any device connected to the internet will run the bootstrap and display the page with the style .</a:t>
            </a:r>
            <a:endParaRPr sz="1400"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96" name="Google Shape;196;p2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2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 of a Navbar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2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navigation bar was also added which improves the look of the form.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Buttons were added using bootstrap instead of the radio buttons used earlier.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01" name="Google Shape;201;p22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2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Changes to Code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2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“card” class was used for better design providing  some pre-styled properties.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Placeholders were used to make the form user friendly.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section tag was used which helps in formatting and design.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Draft:</a:t>
            </a:r>
            <a:endParaRPr/>
          </a:p>
        </p:txBody>
      </p:sp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8576625" y="1152475"/>
            <a:ext cx="2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838" y="1152475"/>
            <a:ext cx="68343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675"/>
            <a:ext cx="4207425" cy="36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25" y="836725"/>
            <a:ext cx="4207425" cy="36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queries used for creating a database and a table are: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CREATE DATABASE testdb;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TABLE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ID INT PRIMARY KEY NOT NULL,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NAME TEXT NOT NULL,                             AGE INT NOT NULL,                          ADDRESS CHAR(50),                                      SALARY REAL                                                      ); </a:t>
            </a:r>
            <a:endParaRPr sz="1400"/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71275" y="566475"/>
            <a:ext cx="431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 Management</a:t>
            </a:r>
            <a:endParaRPr sz="3600"/>
          </a:p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71275" y="1480263"/>
            <a:ext cx="50178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database used is called RCDatabase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PostgreSQL is used as the IDE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8" y="2942575"/>
            <a:ext cx="3986676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475" y="1885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Working of the Database:</a:t>
            </a:r>
            <a:endParaRPr sz="3000"/>
          </a:p>
        </p:txBody>
      </p:sp>
      <p:grpSp>
        <p:nvGrpSpPr>
          <p:cNvPr id="231" name="Google Shape;231;p26"/>
          <p:cNvGrpSpPr/>
          <p:nvPr/>
        </p:nvGrpSpPr>
        <p:grpSpPr>
          <a:xfrm>
            <a:off x="366650" y="1123802"/>
            <a:ext cx="7700110" cy="731700"/>
            <a:chOff x="311475" y="880977"/>
            <a:chExt cx="7700110" cy="731700"/>
          </a:xfrm>
        </p:grpSpPr>
        <p:sp>
          <p:nvSpPr>
            <p:cNvPr id="232" name="Google Shape;232;p26"/>
            <p:cNvSpPr txBox="1"/>
            <p:nvPr/>
          </p:nvSpPr>
          <p:spPr>
            <a:xfrm>
              <a:off x="311475" y="931175"/>
              <a:ext cx="2403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Apache Tomcat</a:t>
              </a: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2400">
                <a:solidFill>
                  <a:srgbClr val="00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789785" y="880977"/>
              <a:ext cx="5221800" cy="7317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 txBox="1"/>
            <p:nvPr/>
          </p:nvSpPr>
          <p:spPr>
            <a:xfrm>
              <a:off x="2914389" y="965253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 the data in the database was linked to the Apache Tomcat server.Tomcat provides an environment in which the JSP and Java Servlet files can run.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499355" y="2008163"/>
            <a:ext cx="7205908" cy="731700"/>
            <a:chOff x="444180" y="1765338"/>
            <a:chExt cx="7205908" cy="731700"/>
          </a:xfrm>
        </p:grpSpPr>
        <p:sp>
          <p:nvSpPr>
            <p:cNvPr id="236" name="Google Shape;236;p26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Connection Object</a:t>
              </a:r>
              <a:endParaRPr sz="2400">
                <a:solidFill>
                  <a:srgbClr val="00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2914387" y="1971908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Connection object is used to establish connection to the Database via the JDBC driver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6"/>
          <p:cNvGrpSpPr/>
          <p:nvPr/>
        </p:nvGrpSpPr>
        <p:grpSpPr>
          <a:xfrm>
            <a:off x="220750" y="2889263"/>
            <a:ext cx="7121812" cy="731700"/>
            <a:chOff x="165575" y="2646438"/>
            <a:chExt cx="7121812" cy="731700"/>
          </a:xfrm>
        </p:grpSpPr>
        <p:sp>
          <p:nvSpPr>
            <p:cNvPr id="240" name="Google Shape;240;p26"/>
            <p:cNvSpPr txBox="1"/>
            <p:nvPr/>
          </p:nvSpPr>
          <p:spPr>
            <a:xfrm>
              <a:off x="165575" y="2696625"/>
              <a:ext cx="2549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Prepare Statement</a:t>
              </a:r>
              <a:endParaRPr sz="2400">
                <a:solidFill>
                  <a:srgbClr val="00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789787" y="2646438"/>
              <a:ext cx="4497600" cy="7317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2914388" y="2852992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PrepareStatement Object is used to execute the SQL query statements from our JSP files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26"/>
          <p:cNvGrpSpPr/>
          <p:nvPr/>
        </p:nvGrpSpPr>
        <p:grpSpPr>
          <a:xfrm>
            <a:off x="1239611" y="3773638"/>
            <a:ext cx="5741451" cy="731700"/>
            <a:chOff x="1184436" y="3530813"/>
            <a:chExt cx="5741451" cy="731700"/>
          </a:xfrm>
        </p:grpSpPr>
        <p:sp>
          <p:nvSpPr>
            <p:cNvPr id="244" name="Google Shape;244;p26"/>
            <p:cNvSpPr txBox="1"/>
            <p:nvPr/>
          </p:nvSpPr>
          <p:spPr>
            <a:xfrm>
              <a:off x="1184436" y="3581001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Web.Xml</a:t>
              </a:r>
              <a:endParaRPr sz="2400">
                <a:solidFill>
                  <a:srgbClr val="00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789787" y="3530813"/>
              <a:ext cx="4136100" cy="7317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2932863" y="3731366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Web.xml or the Dployment Descriptor file was used for connecting the JSP files and mapping them together.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190000" y="2563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 AND PROBLEMS FACED:</a:t>
            </a:r>
            <a:endParaRPr sz="3000"/>
          </a:p>
        </p:txBody>
      </p:sp>
      <p:grpSp>
        <p:nvGrpSpPr>
          <p:cNvPr id="252" name="Google Shape;252;p27"/>
          <p:cNvGrpSpPr/>
          <p:nvPr/>
        </p:nvGrpSpPr>
        <p:grpSpPr>
          <a:xfrm>
            <a:off x="5982850" y="3117610"/>
            <a:ext cx="2545336" cy="1384500"/>
            <a:chOff x="6038025" y="2731375"/>
            <a:chExt cx="2545336" cy="1384500"/>
          </a:xfrm>
        </p:grpSpPr>
        <p:cxnSp>
          <p:nvCxnSpPr>
            <p:cNvPr id="253" name="Google Shape;253;p27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4" name="Google Shape;254;p27"/>
            <p:cNvSpPr txBox="1"/>
            <p:nvPr/>
          </p:nvSpPr>
          <p:spPr>
            <a:xfrm>
              <a:off x="6716161" y="273137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Non CS background of the team</a:t>
              </a:r>
              <a:endParaRPr b="1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The Team consisted of 8 people, of which none had CS as their major degree, so the concept of DBMS and building of web applications was quite new to us.</a:t>
              </a:r>
              <a:endParaRPr b="1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7" name="Google Shape;257;p27"/>
          <p:cNvGrpSpPr/>
          <p:nvPr/>
        </p:nvGrpSpPr>
        <p:grpSpPr>
          <a:xfrm>
            <a:off x="298026" y="2212675"/>
            <a:ext cx="3277849" cy="1384500"/>
            <a:chOff x="353201" y="1844095"/>
            <a:chExt cx="3277849" cy="1384500"/>
          </a:xfrm>
        </p:grpSpPr>
        <p:sp>
          <p:nvSpPr>
            <p:cNvPr id="258" name="Google Shape;258;p27"/>
            <p:cNvSpPr txBox="1"/>
            <p:nvPr/>
          </p:nvSpPr>
          <p:spPr>
            <a:xfrm>
              <a:off x="353201" y="1844095"/>
              <a:ext cx="21504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Generation of RC number in </a:t>
              </a:r>
              <a:r>
                <a:rPr b="1" lang="en" sz="12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the limited timeframe</a:t>
              </a:r>
              <a:endParaRPr b="1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Generation of the RC number proved to be a very difficult task and could not be completed in the limited </a:t>
              </a: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time frame</a:t>
              </a: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 due to lack of </a:t>
              </a: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knowledge</a:t>
              </a: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 and experienc</a:t>
              </a:r>
              <a:r>
                <a:rPr b="1"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e.</a:t>
              </a:r>
              <a:r>
                <a:rPr lang="en" sz="8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9" name="Google Shape;259;p27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0" name="Google Shape;260;p27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27"/>
          <p:cNvGrpSpPr/>
          <p:nvPr/>
        </p:nvGrpSpPr>
        <p:grpSpPr>
          <a:xfrm>
            <a:off x="4852925" y="1311495"/>
            <a:ext cx="3599586" cy="1384500"/>
            <a:chOff x="4908100" y="889950"/>
            <a:chExt cx="3599586" cy="1384500"/>
          </a:xfrm>
        </p:grpSpPr>
        <p:cxnSp>
          <p:nvCxnSpPr>
            <p:cNvPr id="263" name="Google Shape;263;p2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4" name="Google Shape;264;p27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rPr>
                <a:t>Learning Java web apps using JDBC</a:t>
              </a:r>
              <a:endParaRPr b="1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Java had to be learnt in order to make the websites as per the architecture of the institution.</a:t>
              </a:r>
              <a:endParaRPr sz="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27"/>
          <p:cNvGrpSpPr/>
          <p:nvPr/>
        </p:nvGrpSpPr>
        <p:grpSpPr>
          <a:xfrm>
            <a:off x="2759419" y="1519700"/>
            <a:ext cx="3514811" cy="3252003"/>
            <a:chOff x="2991269" y="1153325"/>
            <a:chExt cx="3514811" cy="3252003"/>
          </a:xfrm>
        </p:grpSpPr>
        <p:sp>
          <p:nvSpPr>
            <p:cNvPr id="268" name="Google Shape;268;p27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69" name="Google Shape;269;p27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70" name="Google Shape;270;p2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71" name="Google Shape;271;p27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72" name="Google Shape;272;p27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73" name="Google Shape;273;p2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74" name="Google Shape;274;p27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75" name="Google Shape;275;p2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grpSp>
        <p:nvGrpSpPr>
          <p:cNvPr id="281" name="Google Shape;281;p28"/>
          <p:cNvGrpSpPr/>
          <p:nvPr/>
        </p:nvGrpSpPr>
        <p:grpSpPr>
          <a:xfrm>
            <a:off x="4115738" y="1299101"/>
            <a:ext cx="3679200" cy="3135433"/>
            <a:chOff x="4192863" y="1002150"/>
            <a:chExt cx="3679200" cy="3139200"/>
          </a:xfrm>
        </p:grpSpPr>
        <p:sp>
          <p:nvSpPr>
            <p:cNvPr id="282" name="Google Shape;282;p28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 txBox="1"/>
            <p:nvPr/>
          </p:nvSpPr>
          <p:spPr>
            <a:xfrm>
              <a:off x="5495575" y="1288566"/>
              <a:ext cx="2021400" cy="9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team worked together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 make the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final webform, keeping all the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aforementioned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prerequisites in mind.The styling was done using CSS and Bootstrap, making the webform more attractive.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28"/>
          <p:cNvGrpSpPr/>
          <p:nvPr/>
        </p:nvGrpSpPr>
        <p:grpSpPr>
          <a:xfrm>
            <a:off x="3139244" y="1298959"/>
            <a:ext cx="1944600" cy="1569600"/>
            <a:chOff x="3216519" y="1002150"/>
            <a:chExt cx="1944600" cy="1569600"/>
          </a:xfrm>
        </p:grpSpPr>
        <p:sp>
          <p:nvSpPr>
            <p:cNvPr id="285" name="Google Shape;285;p28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 txBox="1"/>
            <p:nvPr/>
          </p:nvSpPr>
          <p:spPr>
            <a:xfrm>
              <a:off x="3387600" y="1175866"/>
              <a:ext cx="1612500" cy="12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webform needs to be user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friendly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to ensure a hassle free experience.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28"/>
          <p:cNvGrpSpPr/>
          <p:nvPr/>
        </p:nvGrpSpPr>
        <p:grpSpPr>
          <a:xfrm>
            <a:off x="1199413" y="1298959"/>
            <a:ext cx="1944600" cy="1569600"/>
            <a:chOff x="1271925" y="1002150"/>
            <a:chExt cx="1944600" cy="1569600"/>
          </a:xfrm>
        </p:grpSpPr>
        <p:sp>
          <p:nvSpPr>
            <p:cNvPr id="288" name="Google Shape;288;p28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28"/>
            <p:cNvSpPr txBox="1"/>
            <p:nvPr/>
          </p:nvSpPr>
          <p:spPr>
            <a:xfrm>
              <a:off x="1518388" y="1114243"/>
              <a:ext cx="1451700" cy="9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The main problem was the complexity of the process of issuing an RC.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28"/>
          <p:cNvGrpSpPr/>
          <p:nvPr/>
        </p:nvGrpSpPr>
        <p:grpSpPr>
          <a:xfrm>
            <a:off x="1199413" y="2864988"/>
            <a:ext cx="1944600" cy="1569600"/>
            <a:chOff x="1271925" y="2571750"/>
            <a:chExt cx="1944600" cy="1569600"/>
          </a:xfrm>
        </p:grpSpPr>
        <p:sp>
          <p:nvSpPr>
            <p:cNvPr id="292" name="Google Shape;292;p28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28"/>
            <p:cNvSpPr txBox="1"/>
            <p:nvPr/>
          </p:nvSpPr>
          <p:spPr>
            <a:xfrm>
              <a:off x="1496688" y="2744538"/>
              <a:ext cx="1551900" cy="12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local population is comfortable with Hindi.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28"/>
          <p:cNvGrpSpPr/>
          <p:nvPr/>
        </p:nvGrpSpPr>
        <p:grpSpPr>
          <a:xfrm>
            <a:off x="3139244" y="2864988"/>
            <a:ext cx="1944600" cy="1569600"/>
            <a:chOff x="3216519" y="2571750"/>
            <a:chExt cx="1944600" cy="1569600"/>
          </a:xfrm>
        </p:grpSpPr>
        <p:sp>
          <p:nvSpPr>
            <p:cNvPr id="296" name="Google Shape;296;p28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 txBox="1"/>
            <p:nvPr/>
          </p:nvSpPr>
          <p:spPr>
            <a:xfrm>
              <a:off x="3461175" y="2744536"/>
              <a:ext cx="1451700" cy="12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 fields for both institutions and individuals are to be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28"/>
          <p:cNvGrpSpPr/>
          <p:nvPr/>
        </p:nvGrpSpPr>
        <p:grpSpPr>
          <a:xfrm>
            <a:off x="2976193" y="2703696"/>
            <a:ext cx="334125" cy="334078"/>
            <a:chOff x="3157188" y="909150"/>
            <a:chExt cx="470400" cy="470400"/>
          </a:xfrm>
        </p:grpSpPr>
        <p:sp>
          <p:nvSpPr>
            <p:cNvPr id="299" name="Google Shape;299;p2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306" name="Google Shape;306;p29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whole journey so far at BOARD OF REVENUE is nothing short of fascinating.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were able learn multiple software including JSP, SQL and HTML/CSS.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all experienced working in a professional environment and understood the scale at which the </a:t>
            </a:r>
            <a:r>
              <a:rPr lang="en" sz="1600"/>
              <a:t>organisation</a:t>
            </a:r>
            <a:r>
              <a:rPr lang="en" sz="1600"/>
              <a:t> operates.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hope that the organisation deploys our RC form in the RC department successfully.</a:t>
            </a:r>
            <a:endParaRPr sz="1600"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124" y="2245225"/>
            <a:ext cx="3649427" cy="25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/>
          <p:nvPr/>
        </p:nvSpPr>
        <p:spPr>
          <a:xfrm>
            <a:off x="-8550" y="1025"/>
            <a:ext cx="9161100" cy="56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 txBox="1"/>
          <p:nvPr>
            <p:ph idx="4294967295" type="title"/>
          </p:nvPr>
        </p:nvSpPr>
        <p:spPr>
          <a:xfrm>
            <a:off x="311700" y="82800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b="524" l="0" r="0" t="524"/>
          <a:stretch/>
        </p:blipFill>
        <p:spPr>
          <a:xfrm>
            <a:off x="460213" y="7716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>
            <p:ph idx="4294967295" type="body"/>
          </p:nvPr>
        </p:nvSpPr>
        <p:spPr>
          <a:xfrm>
            <a:off x="6887825" y="458732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Arpit Shukla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16" name="Google Shape;316;p30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30"/>
          <p:cNvSpPr txBox="1"/>
          <p:nvPr>
            <p:ph idx="4294967295" type="body"/>
          </p:nvPr>
        </p:nvSpPr>
        <p:spPr>
          <a:xfrm>
            <a:off x="164925" y="3641659"/>
            <a:ext cx="270900" cy="2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 </a:t>
            </a:r>
            <a:endParaRPr sz="1300"/>
          </a:p>
        </p:txBody>
      </p:sp>
      <p:pic>
        <p:nvPicPr>
          <p:cNvPr id="318" name="Google Shape;318;p30"/>
          <p:cNvPicPr preferRelativeResize="0"/>
          <p:nvPr/>
        </p:nvPicPr>
        <p:blipFill rotWithShape="1">
          <a:blip r:embed="rId4">
            <a:alphaModFix/>
          </a:blip>
          <a:srcRect b="3917" l="0" r="0" t="3917"/>
          <a:stretch/>
        </p:blipFill>
        <p:spPr>
          <a:xfrm>
            <a:off x="2649396" y="771750"/>
            <a:ext cx="1677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9" name="Google Shape;319;p30"/>
          <p:cNvSpPr txBox="1"/>
          <p:nvPr>
            <p:ph idx="4294967295" type="body"/>
          </p:nvPr>
        </p:nvSpPr>
        <p:spPr>
          <a:xfrm>
            <a:off x="192659" y="45727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Jai Arora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20" name="Google Shape;320;p30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30"/>
          <p:cNvSpPr txBox="1"/>
          <p:nvPr>
            <p:ph idx="4294967295" type="body"/>
          </p:nvPr>
        </p:nvSpPr>
        <p:spPr>
          <a:xfrm>
            <a:off x="8688896" y="4359257"/>
            <a:ext cx="676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  </a:t>
            </a:r>
            <a:endParaRPr sz="1300"/>
          </a:p>
        </p:txBody>
      </p:sp>
      <p:sp>
        <p:nvSpPr>
          <p:cNvPr id="322" name="Google Shape;322;p30"/>
          <p:cNvSpPr txBox="1"/>
          <p:nvPr>
            <p:ph idx="4294967295" type="body"/>
          </p:nvPr>
        </p:nvSpPr>
        <p:spPr>
          <a:xfrm>
            <a:off x="4838567" y="239912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Sarthak Chowdhury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0"/>
          <p:cNvSpPr txBox="1"/>
          <p:nvPr>
            <p:ph idx="4294967295" type="body"/>
          </p:nvPr>
        </p:nvSpPr>
        <p:spPr>
          <a:xfrm>
            <a:off x="5554072" y="4439508"/>
            <a:ext cx="1207500" cy="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  </a:t>
            </a:r>
            <a:endParaRPr sz="1300"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5">
            <a:alphaModFix/>
          </a:blip>
          <a:srcRect b="0" l="1057" r="1047" t="0"/>
          <a:stretch/>
        </p:blipFill>
        <p:spPr>
          <a:xfrm>
            <a:off x="4999438" y="29353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>
            <p:ph idx="4294967295" type="body"/>
          </p:nvPr>
        </p:nvSpPr>
        <p:spPr>
          <a:xfrm>
            <a:off x="2489101" y="2358237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Vatsal Mishra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27" name="Google Shape;327;p30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30"/>
          <p:cNvSpPr txBox="1"/>
          <p:nvPr>
            <p:ph idx="4294967295" type="body"/>
          </p:nvPr>
        </p:nvSpPr>
        <p:spPr>
          <a:xfrm>
            <a:off x="8832295" y="4681235"/>
            <a:ext cx="138900" cy="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   </a:t>
            </a:r>
            <a:endParaRPr sz="1300"/>
          </a:p>
        </p:txBody>
      </p:sp>
      <p:sp>
        <p:nvSpPr>
          <p:cNvPr id="329" name="Google Shape;329;p30"/>
          <p:cNvSpPr txBox="1"/>
          <p:nvPr>
            <p:ph idx="4294967295" type="body"/>
          </p:nvPr>
        </p:nvSpPr>
        <p:spPr>
          <a:xfrm>
            <a:off x="2809709" y="4587325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Harsh Nagpal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0" name="Google Shape;330;p30"/>
          <p:cNvSpPr txBox="1"/>
          <p:nvPr>
            <p:ph idx="4294967295" type="body"/>
          </p:nvPr>
        </p:nvSpPr>
        <p:spPr>
          <a:xfrm>
            <a:off x="6921509" y="2446062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Vibhor Jain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1" name="Google Shape;331;p30"/>
          <p:cNvSpPr txBox="1"/>
          <p:nvPr>
            <p:ph idx="4294967295" type="body"/>
          </p:nvPr>
        </p:nvSpPr>
        <p:spPr>
          <a:xfrm>
            <a:off x="4838584" y="45873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Roshan Nair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2" name="Google Shape;332;p30"/>
          <p:cNvSpPr txBox="1"/>
          <p:nvPr>
            <p:ph idx="4294967295" type="body"/>
          </p:nvPr>
        </p:nvSpPr>
        <p:spPr>
          <a:xfrm>
            <a:off x="181584" y="2391812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Shardul Tamane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6">
            <a:alphaModFix/>
          </a:blip>
          <a:srcRect b="0" l="0" r="19250" t="0"/>
          <a:stretch/>
        </p:blipFill>
        <p:spPr>
          <a:xfrm>
            <a:off x="4987104" y="7716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7">
            <a:alphaModFix/>
          </a:blip>
          <a:srcRect b="5452" l="0" r="0" t="5461"/>
          <a:stretch/>
        </p:blipFill>
        <p:spPr>
          <a:xfrm>
            <a:off x="431463" y="28302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 rotWithShape="1">
          <a:blip r:embed="rId8">
            <a:alphaModFix/>
          </a:blip>
          <a:srcRect b="199" l="0" r="0" t="209"/>
          <a:stretch/>
        </p:blipFill>
        <p:spPr>
          <a:xfrm>
            <a:off x="2641088" y="2868713"/>
            <a:ext cx="1677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 rotWithShape="1">
          <a:blip r:embed="rId9">
            <a:alphaModFix/>
          </a:blip>
          <a:srcRect b="11125" l="0" r="0" t="11125"/>
          <a:stretch/>
        </p:blipFill>
        <p:spPr>
          <a:xfrm>
            <a:off x="7324800" y="28891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 rotWithShape="1">
          <a:blip r:embed="rId10">
            <a:alphaModFix/>
          </a:blip>
          <a:srcRect b="3358" l="0" r="0" t="3358"/>
          <a:stretch/>
        </p:blipFill>
        <p:spPr>
          <a:xfrm>
            <a:off x="7188050" y="787263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-44350" y="71225"/>
            <a:ext cx="9089700" cy="49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i="1"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671250" y="308000"/>
            <a:ext cx="7801500" cy="24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25" y="400775"/>
            <a:ext cx="3229350" cy="322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671250" y="3967475"/>
            <a:ext cx="34149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Board Of Revenue, </a:t>
            </a:r>
            <a:endParaRPr sz="2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Govt. of Uttar Pradesh</a:t>
            </a:r>
            <a:endParaRPr sz="2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050" y="308000"/>
            <a:ext cx="3414900" cy="3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022900" y="3865325"/>
            <a:ext cx="32292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</a:rPr>
              <a:t>Birla Institute of    Technology and    Science, Pilani</a:t>
            </a:r>
            <a:endParaRPr sz="2400">
              <a:solidFill>
                <a:srgbClr val="F3F3F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06325"/>
            <a:ext cx="85206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highlight>
                  <a:srgbClr val="134F5C"/>
                </a:highlight>
                <a:latin typeface="Pacifico"/>
                <a:ea typeface="Pacifico"/>
                <a:cs typeface="Pacifico"/>
                <a:sym typeface="Pacifico"/>
              </a:rPr>
              <a:t>Group Members:</a:t>
            </a:r>
            <a:endParaRPr>
              <a:solidFill>
                <a:srgbClr val="FFFF00"/>
              </a:solidFill>
              <a:highlight>
                <a:srgbClr val="134F5C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911925"/>
            <a:ext cx="85206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Shardul Tamane 		2017ABPS1332H 			Manufacturing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Harsh Nagpal 		          2017AAPS1734H 			Electronics &amp; Com.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Vibhor Jain 			2017B3A10654P 			Economics and Chemical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Roshan R Nair 		2017B3A31005G 			Economics and Electrical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Arpit Shukla 			2017B3A31009G 			Economics and Electrical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Jai Arora 				2017B1A30876H 			Biological Science and Electrical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Kirti Vatsal Mishra		2017B4AA0995H 			Mathematics and Electronics.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Sarthak Chowdhury    	2017B5AA0909H 			Physics and Electronics.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39999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About Recovery Certificate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It is a certificate issued by the Organisation for dealing with defaulters.</a:t>
            </a:r>
            <a:r>
              <a:rPr lang="en" sz="1600"/>
              <a:t>The main spectra of the RC currently lies with the electricity companies.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Certificate is circulated between multiple departments , finally reaching the chairman who has the authority to decide what to do with the defaulter.</a:t>
            </a:r>
            <a:endParaRPr sz="1600"/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Hierarchy in UP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There exists an elaborate hierarchical structure in the process of recovery when there is a default in payment.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Our team was tasked with creating webforms which will make the process of issuing a recovery certificate more fast,efficient and hassle-free.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</a:t>
            </a:r>
            <a:r>
              <a:rPr lang="en"/>
              <a:t> in UP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802897" y="1260050"/>
            <a:ext cx="1538100" cy="401400"/>
          </a:xfrm>
          <a:prstGeom prst="roundRect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Collector/Deputy Commissioner.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573189" y="2076183"/>
            <a:ext cx="1538100" cy="4014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032605" y="2076183"/>
            <a:ext cx="1538100" cy="4014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361659" y="2892316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Deputy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877855" y="2892316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Deputy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902251" y="2892316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Deputy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6418447" y="2892316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Deputy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Tahsildar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7"/>
          <p:cNvCxnSpPr>
            <a:stCxn id="90" idx="2"/>
            <a:endCxn id="91" idx="0"/>
          </p:cNvCxnSpPr>
          <p:nvPr/>
        </p:nvCxnSpPr>
        <p:spPr>
          <a:xfrm flipH="1" rot="-5400000">
            <a:off x="5249797" y="983600"/>
            <a:ext cx="414600" cy="17703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7"/>
          <p:cNvCxnSpPr>
            <a:stCxn id="92" idx="0"/>
            <a:endCxn id="90" idx="2"/>
          </p:cNvCxnSpPr>
          <p:nvPr/>
        </p:nvCxnSpPr>
        <p:spPr>
          <a:xfrm rot="-5400000">
            <a:off x="3479505" y="983733"/>
            <a:ext cx="414600" cy="17703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7"/>
          <p:cNvCxnSpPr>
            <a:stCxn id="92" idx="2"/>
            <a:endCxn id="94" idx="0"/>
          </p:cNvCxnSpPr>
          <p:nvPr/>
        </p:nvCxnSpPr>
        <p:spPr>
          <a:xfrm flipH="1" rot="-5400000">
            <a:off x="2973405" y="2305833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7"/>
          <p:cNvCxnSpPr>
            <a:stCxn id="93" idx="0"/>
            <a:endCxn id="92" idx="2"/>
          </p:cNvCxnSpPr>
          <p:nvPr/>
        </p:nvCxnSpPr>
        <p:spPr>
          <a:xfrm rot="-5400000">
            <a:off x="2215309" y="2305966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7"/>
          <p:cNvCxnSpPr>
            <a:stCxn id="91" idx="2"/>
            <a:endCxn id="96" idx="0"/>
          </p:cNvCxnSpPr>
          <p:nvPr/>
        </p:nvCxnSpPr>
        <p:spPr>
          <a:xfrm flipH="1" rot="-5400000">
            <a:off x="6513989" y="2305833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7"/>
          <p:cNvCxnSpPr>
            <a:stCxn id="95" idx="0"/>
            <a:endCxn id="91" idx="2"/>
          </p:cNvCxnSpPr>
          <p:nvPr/>
        </p:nvCxnSpPr>
        <p:spPr>
          <a:xfrm rot="-5400000">
            <a:off x="5755901" y="2305966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7"/>
          <p:cNvSpPr/>
          <p:nvPr/>
        </p:nvSpPr>
        <p:spPr>
          <a:xfrm>
            <a:off x="857686" y="3708447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Revenue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373894" y="3708447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Inspector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890078" y="3708447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Inspector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5406299" y="3708447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Inspector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6922496" y="3708447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Inspector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108;p17"/>
          <p:cNvCxnSpPr>
            <a:stCxn id="103" idx="0"/>
            <a:endCxn id="93" idx="2"/>
          </p:cNvCxnSpPr>
          <p:nvPr/>
        </p:nvCxnSpPr>
        <p:spPr>
          <a:xfrm rot="-5400000">
            <a:off x="1584286" y="3249147"/>
            <a:ext cx="414600" cy="504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7"/>
          <p:cNvCxnSpPr>
            <a:stCxn id="104" idx="0"/>
            <a:endCxn id="93" idx="2"/>
          </p:cNvCxnSpPr>
          <p:nvPr/>
        </p:nvCxnSpPr>
        <p:spPr>
          <a:xfrm flipH="1" rot="5400000">
            <a:off x="2342394" y="2995047"/>
            <a:ext cx="414600" cy="1012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7"/>
          <p:cNvCxnSpPr>
            <a:stCxn id="105" idx="0"/>
            <a:endCxn id="95" idx="2"/>
          </p:cNvCxnSpPr>
          <p:nvPr/>
        </p:nvCxnSpPr>
        <p:spPr>
          <a:xfrm rot="-5400000">
            <a:off x="4870778" y="2995047"/>
            <a:ext cx="414600" cy="1012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7"/>
          <p:cNvCxnSpPr>
            <a:stCxn id="106" idx="0"/>
            <a:endCxn id="95" idx="2"/>
          </p:cNvCxnSpPr>
          <p:nvPr/>
        </p:nvCxnSpPr>
        <p:spPr>
          <a:xfrm flipH="1" rot="5400000">
            <a:off x="5628899" y="3249147"/>
            <a:ext cx="414600" cy="504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7"/>
          <p:cNvCxnSpPr>
            <a:stCxn id="107" idx="0"/>
            <a:endCxn id="96" idx="2"/>
          </p:cNvCxnSpPr>
          <p:nvPr/>
        </p:nvCxnSpPr>
        <p:spPr>
          <a:xfrm flipH="1" rot="5400000">
            <a:off x="7145096" y="3249147"/>
            <a:ext cx="414600" cy="504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/>
          <p:nvPr/>
        </p:nvSpPr>
        <p:spPr>
          <a:xfrm>
            <a:off x="99575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615773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3131975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4648188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164406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7680625" y="4524579"/>
            <a:ext cx="1363800" cy="4014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Village Admin. Officer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7"/>
          <p:cNvCxnSpPr>
            <a:stCxn id="113" idx="0"/>
            <a:endCxn id="103" idx="2"/>
          </p:cNvCxnSpPr>
          <p:nvPr/>
        </p:nvCxnSpPr>
        <p:spPr>
          <a:xfrm rot="-5400000">
            <a:off x="953225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17"/>
          <p:cNvCxnSpPr>
            <a:stCxn id="114" idx="0"/>
            <a:endCxn id="103" idx="2"/>
          </p:cNvCxnSpPr>
          <p:nvPr/>
        </p:nvCxnSpPr>
        <p:spPr>
          <a:xfrm flipH="1" rot="5400000">
            <a:off x="1711323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7"/>
          <p:cNvCxnSpPr>
            <a:stCxn id="115" idx="0"/>
            <a:endCxn id="105" idx="2"/>
          </p:cNvCxnSpPr>
          <p:nvPr/>
        </p:nvCxnSpPr>
        <p:spPr>
          <a:xfrm rot="-5400000">
            <a:off x="3985625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7"/>
          <p:cNvCxnSpPr>
            <a:stCxn id="116" idx="0"/>
            <a:endCxn id="105" idx="2"/>
          </p:cNvCxnSpPr>
          <p:nvPr/>
        </p:nvCxnSpPr>
        <p:spPr>
          <a:xfrm flipH="1" rot="5400000">
            <a:off x="4743738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>
            <a:stCxn id="117" idx="0"/>
            <a:endCxn id="106" idx="2"/>
          </p:cNvCxnSpPr>
          <p:nvPr/>
        </p:nvCxnSpPr>
        <p:spPr>
          <a:xfrm flipH="1" rot="5400000">
            <a:off x="6259956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7"/>
          <p:cNvCxnSpPr>
            <a:stCxn id="118" idx="0"/>
            <a:endCxn id="107" idx="2"/>
          </p:cNvCxnSpPr>
          <p:nvPr/>
        </p:nvCxnSpPr>
        <p:spPr>
          <a:xfrm flipH="1" rot="5400000">
            <a:off x="7776175" y="3938229"/>
            <a:ext cx="414600" cy="758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Draft: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152475"/>
            <a:ext cx="5017800" cy="29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first draft for the webform contains all the required fields </a:t>
            </a:r>
            <a:r>
              <a:rPr lang="en" sz="1600"/>
              <a:t>necessary</a:t>
            </a:r>
            <a:r>
              <a:rPr lang="en" sz="1600"/>
              <a:t> for generating a recovery certificate.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form was created using &lt;form&gt; tag which and all the input fields were inside it.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Styling was done using CSS and colours were added so that the webpage looks compatible with the site.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required fields are determined on the basis of a choice given to the user.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475" y="1885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the First Draft Works</a:t>
            </a:r>
            <a:endParaRPr sz="3000"/>
          </a:p>
        </p:txBody>
      </p:sp>
      <p:sp>
        <p:nvSpPr>
          <p:cNvPr id="136" name="Google Shape;136;p19"/>
          <p:cNvSpPr/>
          <p:nvPr/>
        </p:nvSpPr>
        <p:spPr>
          <a:xfrm rot="-984884">
            <a:off x="5318704" y="27281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984884">
            <a:off x="4288059" y="27281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-984884">
            <a:off x="3265538" y="27281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flipH="1" rot="984884">
            <a:off x="2234882" y="27281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rot="-984884">
            <a:off x="1212361" y="272815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2459615" y="2788963"/>
            <a:ext cx="1712700" cy="1230715"/>
            <a:chOff x="2114740" y="2543425"/>
            <a:chExt cx="1712700" cy="1230715"/>
          </a:xfrm>
        </p:grpSpPr>
        <p:sp>
          <p:nvSpPr>
            <p:cNvPr id="142" name="Google Shape;142;p19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2CC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b="1" sz="8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Fields are generated on the basis of the choice entered.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4510015" y="2788963"/>
            <a:ext cx="1712700" cy="1230715"/>
            <a:chOff x="4165140" y="2543425"/>
            <a:chExt cx="1712700" cy="1230715"/>
          </a:xfrm>
        </p:grpSpPr>
        <p:sp>
          <p:nvSpPr>
            <p:cNvPr id="148" name="Google Shape;148;p19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2CC"/>
                  </a:solidFill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 b="1" sz="8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 user is asked to fill in important details like Vibhag ka Vivaran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9"/>
          <p:cNvGrpSpPr/>
          <p:nvPr/>
        </p:nvGrpSpPr>
        <p:grpSpPr>
          <a:xfrm>
            <a:off x="1422270" y="1467107"/>
            <a:ext cx="1712700" cy="1246754"/>
            <a:chOff x="1072790" y="1221570"/>
            <a:chExt cx="1712700" cy="1246754"/>
          </a:xfrm>
        </p:grpSpPr>
        <p:sp>
          <p:nvSpPr>
            <p:cNvPr id="154" name="Google Shape;154;p19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2CC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b="1" sz="8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user is asked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whether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the issuer is a person or institute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3468015" y="1467107"/>
            <a:ext cx="1712700" cy="1246754"/>
            <a:chOff x="3123140" y="1221570"/>
            <a:chExt cx="1712700" cy="1246754"/>
          </a:xfrm>
        </p:grpSpPr>
        <p:sp>
          <p:nvSpPr>
            <p:cNvPr id="160" name="Google Shape;160;p19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2CC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b="1" sz="8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 drop down menu is provided for some input fields so that the user can choose from a set of choices.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165" name="Google Shape;165;p19"/>
          <p:cNvGrpSpPr/>
          <p:nvPr/>
        </p:nvGrpSpPr>
        <p:grpSpPr>
          <a:xfrm>
            <a:off x="5535570" y="1467107"/>
            <a:ext cx="1712700" cy="1246754"/>
            <a:chOff x="5201245" y="1221570"/>
            <a:chExt cx="1712700" cy="1246754"/>
          </a:xfrm>
        </p:grpSpPr>
        <p:sp>
          <p:nvSpPr>
            <p:cNvPr id="166" name="Google Shape;166;p19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2CC"/>
                  </a:solidFill>
                  <a:latin typeface="Roboto"/>
                  <a:ea typeface="Roboto"/>
                  <a:cs typeface="Roboto"/>
                  <a:sym typeface="Roboto"/>
                </a:rPr>
                <a:t>Step 5</a:t>
              </a:r>
              <a:endParaRPr b="1" sz="8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 user proceeds to submit the details and the information is stored in a database.</a:t>
              </a:r>
              <a:endParaRPr sz="800"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Draft(Screenshots):</a:t>
            </a:r>
            <a:endParaRPr/>
          </a:p>
        </p:txBody>
      </p:sp>
      <p:sp>
        <p:nvSpPr>
          <p:cNvPr id="176" name="Google Shape;176;p20"/>
          <p:cNvSpPr txBox="1"/>
          <p:nvPr>
            <p:ph idx="2" type="body"/>
          </p:nvPr>
        </p:nvSpPr>
        <p:spPr>
          <a:xfrm>
            <a:off x="8576625" y="1152475"/>
            <a:ext cx="2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625"/>
            <a:ext cx="4003974" cy="29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075" y="1357625"/>
            <a:ext cx="4198374" cy="29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815225"/>
            <a:ext cx="4306774" cy="35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925" y="815225"/>
            <a:ext cx="4380025" cy="35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